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92DE"/>
    <a:srgbClr val="0E0B68"/>
    <a:srgbClr val="AE7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 autoAdjust="0"/>
    <p:restoredTop sz="94660"/>
  </p:normalViewPr>
  <p:slideViewPr>
    <p:cSldViewPr snapToGrid="0">
      <p:cViewPr>
        <p:scale>
          <a:sx n="100" d="100"/>
          <a:sy n="100" d="100"/>
        </p:scale>
        <p:origin x="125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5EA6D-309D-43AC-B320-57FE417DB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B7F8F88-9445-455D-A467-E4EE4C3E0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D64778-7E58-4282-BC85-10A0B966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0ECCDD-3FE4-4281-BDC3-E71A3AB6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19A58-61B7-4611-9CC2-0335CC52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21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52C94-C9D3-4C5B-9782-7EC871BD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ABD194-2EB3-4DA1-BB2D-EC9B72092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503C9D-019E-4AF7-B875-AB4C216E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B9FF9A-6F81-469C-85C3-B2B40453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7749F8-B3D7-467C-8556-C31A7D86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358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C992AB0-27FF-42A7-880E-A514E178D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89FBD6-CFB6-4D32-8BF7-4F1586F67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10C7E8-C84A-4163-9C4D-4789A5AC8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79EABB-A7A2-40A7-8E42-CD90FEAC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98BBCB-F872-4B2A-8072-9E5DF208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1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9184A-8AF2-42B8-B9F7-DFA87E18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2F6D17-F67D-40AC-B6C2-DD6363846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41FA1E-48AE-4580-9462-6D41491D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63CC8-1DD5-4479-8F6A-8D0142071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D8B60E-B4F8-4D87-92A0-C1AA9205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848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BA5CF-C3AD-4374-9AC7-2F4D03A4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3B9F00-4132-42FB-AE3C-FB3ADA8A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E9366D-AF80-45F1-86B9-4AD5BFBA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24907D-4582-48B9-A4A5-9DDDD970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1AD44F-BB5C-4976-8C70-BF36D35A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40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A45F-1183-4518-B7FC-05123E01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827BB-321D-46E4-8948-9FFC345B3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E4CD95-FAAA-4F98-BCC4-02CA64DC4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0D548F-C09D-458C-B46B-A30C2793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4B3153-1FDE-4EC9-B3CB-698A775D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048D0B-DEA9-4B11-90C2-C39DAFE5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25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F2711-9806-4F70-92E0-08483E33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FB5515-79D7-43BB-B9D9-F2C6CF5A3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607336-8375-4CAC-975C-996994F20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5F12EE0-89CE-44FE-8D5C-E1843C7BD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3C7280-7DB1-47BA-B488-4CA1D2426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C3C622F-8048-43B2-BAC3-C6908E69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360A1D-94C2-454D-991F-3EC58DE1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0218157-A2AA-4F81-BA03-50652703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26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26E03-E1E3-430A-B9C5-2A119F5E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95B017-BAC1-4E74-868C-2FEF05CA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65A375-E7CA-4928-B721-61309DCA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ABB2DE-0C37-41DB-9AAA-3606856E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47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CF9BB4-93BD-45C9-8199-89FDE36FE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7176DB-EAF6-47DF-9AFF-32329BBE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7C5E34-BE9A-4461-902C-541957E1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76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80583-03AC-4805-ACA1-EBBBDEFB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2337E6-F6F2-4D4F-AF64-58703E9A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F1160C-8478-48A4-B580-70C9E7B0E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E69B36-CFE3-4B1B-9588-0A384A478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33E016-D62E-48B0-8F88-1A7C359E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6CAAC0-557E-4CBC-8D2E-59F52185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AED9F-A916-4D09-A9B1-77BF9C7E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7D2020-3C95-471E-84D2-35DCB0C3B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456E10-AF40-43BD-BF9F-31ACB26CA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08720C-D548-48A3-A134-825ABA96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DB948F-7167-46F4-9006-EEDEC239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BA4301-5B91-41BE-8FDE-8C97272A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61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AC87F-860A-421C-AC54-E9DF573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92FB9A-5AD8-46EF-8F83-E280F7503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0CD5F2-30F6-4C91-A2AA-FC476DE6B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9F1B5-1E1D-4724-9B09-98704D1CF670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0DEB2E-DED7-449C-B091-979B83D8C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A31EF1-D1CD-40F5-9198-8FD26B3EF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66C7D-8DD9-4651-9EA4-6F30E77344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46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eb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D807DBC-6D5A-481D-9D1F-BF8A78BF70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0B68"/>
          </a:solidFill>
          <a:ln>
            <a:solidFill>
              <a:srgbClr val="0E0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0D713-0E51-466C-ABD6-A8824780AC11}"/>
              </a:ext>
            </a:extLst>
          </p:cNvPr>
          <p:cNvSpPr txBox="1"/>
          <p:nvPr/>
        </p:nvSpPr>
        <p:spPr>
          <a:xfrm>
            <a:off x="1220522" y="127127"/>
            <a:ext cx="2399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F9FAFB"/>
                </a:solidFill>
                <a:effectLst/>
                <a:latin typeface="Beyond The Mountains" pitchFamily="50" charset="0"/>
              </a:rPr>
              <a:t>Free</a:t>
            </a:r>
            <a:r>
              <a:rPr lang="en-US" sz="4000" b="1" i="0" dirty="0">
                <a:solidFill>
                  <a:srgbClr val="BD92DE"/>
                </a:solidFill>
                <a:effectLst/>
                <a:latin typeface="Beyond The Mountains" pitchFamily="50" charset="0"/>
              </a:rPr>
              <a:t>Choice</a:t>
            </a:r>
            <a:r>
              <a:rPr lang="en-US" sz="4000" b="0" i="0" dirty="0">
                <a:solidFill>
                  <a:srgbClr val="F9FAFB"/>
                </a:solidFill>
                <a:effectLst/>
                <a:latin typeface="Bahnschrift SemiBold SemiConden" panose="020B0502040204020203" pitchFamily="34" charset="0"/>
              </a:rPr>
              <a:t> </a:t>
            </a:r>
            <a:endParaRPr lang="ru-RU" sz="4000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77C03-173C-4775-BE41-3EEA1AA0F964}"/>
              </a:ext>
            </a:extLst>
          </p:cNvPr>
          <p:cNvSpPr txBox="1"/>
          <p:nvPr/>
        </p:nvSpPr>
        <p:spPr>
          <a:xfrm>
            <a:off x="3475983" y="404627"/>
            <a:ext cx="57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u="sng" dirty="0">
                <a:solidFill>
                  <a:schemeClr val="bg1"/>
                </a:solidFill>
              </a:rPr>
              <a:t>Туры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90724-6E21-4E3A-9DE7-916A53BE25E1}"/>
              </a:ext>
            </a:extLst>
          </p:cNvPr>
          <p:cNvSpPr txBox="1"/>
          <p:nvPr/>
        </p:nvSpPr>
        <p:spPr>
          <a:xfrm>
            <a:off x="10058401" y="0"/>
            <a:ext cx="220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u="sng" dirty="0">
                <a:solidFill>
                  <a:schemeClr val="bg1"/>
                </a:solidFill>
              </a:rPr>
              <a:t>Войти</a:t>
            </a:r>
            <a:r>
              <a:rPr lang="ru-RU" sz="1200" dirty="0">
                <a:solidFill>
                  <a:schemeClr val="bg1"/>
                </a:solidFill>
              </a:rPr>
              <a:t> или </a:t>
            </a:r>
            <a:r>
              <a:rPr lang="ru-RU" sz="1200" u="sng" dirty="0">
                <a:solidFill>
                  <a:schemeClr val="bg1"/>
                </a:solidFill>
              </a:rPr>
              <a:t>Зарегистрироваться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7ECA0-B77D-47BA-9D39-2863E5799CB6}"/>
              </a:ext>
            </a:extLst>
          </p:cNvPr>
          <p:cNvSpPr txBox="1"/>
          <p:nvPr/>
        </p:nvSpPr>
        <p:spPr>
          <a:xfrm>
            <a:off x="1155249" y="989903"/>
            <a:ext cx="428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</a:rPr>
              <a:t>Туры по всему миру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453F3-943B-4977-9F4B-3494DFF823E2}"/>
              </a:ext>
            </a:extLst>
          </p:cNvPr>
          <p:cNvSpPr txBox="1"/>
          <p:nvPr/>
        </p:nvSpPr>
        <p:spPr>
          <a:xfrm>
            <a:off x="1218935" y="1568165"/>
            <a:ext cx="397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По ценам туроператоров или ниже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F3F15A9-DD9B-45AE-8F9F-15F92EFBCD3D}"/>
              </a:ext>
            </a:extLst>
          </p:cNvPr>
          <p:cNvSpPr/>
          <p:nvPr/>
        </p:nvSpPr>
        <p:spPr>
          <a:xfrm>
            <a:off x="1328256" y="2342062"/>
            <a:ext cx="1224793" cy="25167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F57E0E4-0981-4884-9046-DC301D36528E}"/>
              </a:ext>
            </a:extLst>
          </p:cNvPr>
          <p:cNvSpPr/>
          <p:nvPr/>
        </p:nvSpPr>
        <p:spPr>
          <a:xfrm>
            <a:off x="2863587" y="2342062"/>
            <a:ext cx="1224793" cy="25167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F4814C9-D572-48C4-A084-94EE79135FB6}"/>
              </a:ext>
            </a:extLst>
          </p:cNvPr>
          <p:cNvSpPr/>
          <p:nvPr/>
        </p:nvSpPr>
        <p:spPr>
          <a:xfrm>
            <a:off x="4397751" y="2342061"/>
            <a:ext cx="1224793" cy="25167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855B23C-C846-4A3F-88EE-298C193CBAA1}"/>
              </a:ext>
            </a:extLst>
          </p:cNvPr>
          <p:cNvSpPr/>
          <p:nvPr/>
        </p:nvSpPr>
        <p:spPr>
          <a:xfrm>
            <a:off x="5956980" y="2345605"/>
            <a:ext cx="1224793" cy="25167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F5F55-3308-48A9-979C-FEC42D1D2335}"/>
              </a:ext>
            </a:extLst>
          </p:cNvPr>
          <p:cNvSpPr txBox="1"/>
          <p:nvPr/>
        </p:nvSpPr>
        <p:spPr>
          <a:xfrm>
            <a:off x="1328256" y="2342062"/>
            <a:ext cx="780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Город…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CE9EB-C43C-4BB5-9780-0A68949CC5A3}"/>
              </a:ext>
            </a:extLst>
          </p:cNvPr>
          <p:cNvSpPr txBox="1"/>
          <p:nvPr/>
        </p:nvSpPr>
        <p:spPr>
          <a:xfrm>
            <a:off x="2863587" y="2342061"/>
            <a:ext cx="780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Страна…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9AE5E-38C0-425F-A464-96A8A973F6EF}"/>
              </a:ext>
            </a:extLst>
          </p:cNvPr>
          <p:cNvSpPr txBox="1"/>
          <p:nvPr/>
        </p:nvSpPr>
        <p:spPr>
          <a:xfrm>
            <a:off x="4434183" y="2331937"/>
            <a:ext cx="780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58B5C-08AA-4E83-BA71-ABD22659FAFB}"/>
              </a:ext>
            </a:extLst>
          </p:cNvPr>
          <p:cNvSpPr txBox="1"/>
          <p:nvPr/>
        </p:nvSpPr>
        <p:spPr>
          <a:xfrm>
            <a:off x="5992235" y="2337471"/>
            <a:ext cx="1050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Кол-во ночей…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DEA836F-5461-40FA-A45F-B548E0BE7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9" y="3059092"/>
            <a:ext cx="9087928" cy="3810000"/>
          </a:xfrm>
          <a:prstGeom prst="round2Same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D84453C-40A4-414A-8D6B-5CDABF037CD8}"/>
              </a:ext>
            </a:extLst>
          </p:cNvPr>
          <p:cNvSpPr txBox="1"/>
          <p:nvPr/>
        </p:nvSpPr>
        <p:spPr>
          <a:xfrm>
            <a:off x="2499163" y="4625538"/>
            <a:ext cx="33832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ПУТЕШЕСТВУЙ ВЫГОДНО</a:t>
            </a:r>
          </a:p>
          <a:p>
            <a:pPr algn="ctr"/>
            <a:r>
              <a:rPr lang="ru-RU" sz="2000" b="1" dirty="0"/>
              <a:t>С</a:t>
            </a:r>
            <a:r>
              <a:rPr lang="en-US" sz="2000" b="1" dirty="0"/>
              <a:t> FREECHOICE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DCA647E-C916-4C36-8393-1ABDCCEF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307" y="726532"/>
            <a:ext cx="1605405" cy="1605405"/>
          </a:xfrm>
          <a:prstGeom prst="flowChartOffpageConnector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Рисунок 32" descr="Самолет со сплошной заливкой">
            <a:extLst>
              <a:ext uri="{FF2B5EF4-FFF2-40B4-BE49-F238E27FC236}">
                <a16:creationId xmlns:a16="http://schemas.microsoft.com/office/drawing/2014/main" id="{4F947D9E-8F6F-4193-B5AB-5EFB599A1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918923">
            <a:off x="5399689" y="747844"/>
            <a:ext cx="1136137" cy="1136137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9398BD1-7F93-4578-B27F-3619ADEFACA0}"/>
              </a:ext>
            </a:extLst>
          </p:cNvPr>
          <p:cNvSpPr/>
          <p:nvPr/>
        </p:nvSpPr>
        <p:spPr>
          <a:xfrm>
            <a:off x="7527576" y="2345605"/>
            <a:ext cx="1224793" cy="25167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48865-B5B0-44A4-A341-6F0D98731555}"/>
              </a:ext>
            </a:extLst>
          </p:cNvPr>
          <p:cNvSpPr txBox="1"/>
          <p:nvPr/>
        </p:nvSpPr>
        <p:spPr>
          <a:xfrm>
            <a:off x="7527576" y="2345605"/>
            <a:ext cx="1169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Кто едет…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337D2A4-F24F-42F0-B3F1-77EA27F6D20D}"/>
              </a:ext>
            </a:extLst>
          </p:cNvPr>
          <p:cNvSpPr/>
          <p:nvPr/>
        </p:nvSpPr>
        <p:spPr>
          <a:xfrm>
            <a:off x="9201614" y="2356034"/>
            <a:ext cx="1224793" cy="251670"/>
          </a:xfrm>
          <a:prstGeom prst="roundRect">
            <a:avLst/>
          </a:prstGeom>
          <a:solidFill>
            <a:srgbClr val="BD92DE"/>
          </a:solidFill>
          <a:ln>
            <a:solidFill>
              <a:srgbClr val="BD9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81532-564D-4A7A-800C-1A64F7C4B037}"/>
              </a:ext>
            </a:extLst>
          </p:cNvPr>
          <p:cNvSpPr txBox="1"/>
          <p:nvPr/>
        </p:nvSpPr>
        <p:spPr>
          <a:xfrm>
            <a:off x="9411878" y="2356034"/>
            <a:ext cx="914255" cy="246221"/>
          </a:xfrm>
          <a:prstGeom prst="rect">
            <a:avLst/>
          </a:prstGeom>
          <a:solidFill>
            <a:srgbClr val="BD92DE"/>
          </a:solidFill>
        </p:spPr>
        <p:txBody>
          <a:bodyPr wrap="square" rtlCol="0">
            <a:spAutoFit/>
          </a:bodyPr>
          <a:lstStyle/>
          <a:p>
            <a:r>
              <a:rPr lang="ru-RU" sz="1000" b="1" dirty="0">
                <a:solidFill>
                  <a:schemeClr val="bg1"/>
                </a:solidFill>
              </a:rPr>
              <a:t>Найти туры</a:t>
            </a:r>
          </a:p>
        </p:txBody>
      </p:sp>
    </p:spTree>
    <p:extLst>
      <p:ext uri="{BB962C8B-B14F-4D97-AF65-F5344CB8AC3E}">
        <p14:creationId xmlns:p14="http://schemas.microsoft.com/office/powerpoint/2010/main" val="299119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" y="182879"/>
            <a:ext cx="43804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Туры на поездах</a:t>
            </a:r>
          </a:p>
          <a:p>
            <a:r>
              <a:rPr lang="ru-RU" sz="1600" dirty="0" smtClean="0"/>
              <a:t>Дорога </a:t>
            </a:r>
            <a:r>
              <a:rPr lang="ru-RU" sz="1600" dirty="0" smtClean="0"/>
              <a:t>–</a:t>
            </a:r>
            <a:r>
              <a:rPr lang="en-US" sz="1600" dirty="0" smtClean="0"/>
              <a:t> </a:t>
            </a:r>
            <a:r>
              <a:rPr lang="ru-RU" sz="1600" dirty="0" smtClean="0"/>
              <a:t>уже </a:t>
            </a:r>
            <a:r>
              <a:rPr lang="ru-RU" sz="1600" dirty="0" smtClean="0"/>
              <a:t>впечатление</a:t>
            </a:r>
            <a:endParaRPr lang="ru-R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64012" y="3330130"/>
            <a:ext cx="47897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Туры по </a:t>
            </a:r>
            <a:r>
              <a:rPr lang="ru-RU" b="1" dirty="0" smtClean="0"/>
              <a:t>России</a:t>
            </a:r>
          </a:p>
          <a:p>
            <a:r>
              <a:rPr lang="ru-RU" sz="1600" dirty="0" smtClean="0"/>
              <a:t>От исторических городов до солнечных курортов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029315"/>
            <a:ext cx="2552381" cy="1904762"/>
          </a:xfrm>
          <a:prstGeom prst="roundRect">
            <a:avLst>
              <a:gd name="adj" fmla="val 7796"/>
            </a:avLst>
          </a:prstGeom>
          <a:effec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99" y="1029315"/>
            <a:ext cx="2552381" cy="1904762"/>
          </a:xfrm>
          <a:prstGeom prst="roundRect">
            <a:avLst>
              <a:gd name="adj" fmla="val 8933"/>
            </a:avLst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58" y="1029315"/>
            <a:ext cx="2552381" cy="1904762"/>
          </a:xfrm>
          <a:prstGeom prst="roundRect">
            <a:avLst>
              <a:gd name="adj" fmla="val 7333"/>
            </a:avLst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917" y="1029315"/>
            <a:ext cx="2552381" cy="1904762"/>
          </a:xfrm>
          <a:prstGeom prst="roundRect">
            <a:avLst>
              <a:gd name="adj" fmla="val 7066"/>
            </a:avLst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3" r="13497"/>
          <a:stretch/>
        </p:blipFill>
        <p:spPr>
          <a:xfrm>
            <a:off x="235901" y="4346062"/>
            <a:ext cx="2560320" cy="1904762"/>
          </a:xfrm>
          <a:prstGeom prst="roundRect">
            <a:avLst>
              <a:gd name="adj" fmla="val 8666"/>
            </a:avLst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5842"/>
          <a:stretch/>
        </p:blipFill>
        <p:spPr>
          <a:xfrm>
            <a:off x="3218260" y="4346062"/>
            <a:ext cx="2560320" cy="1904762"/>
          </a:xfrm>
          <a:prstGeom prst="roundRect">
            <a:avLst>
              <a:gd name="adj" fmla="val 9733"/>
            </a:avLst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4" t="15484" r="17402"/>
          <a:stretch/>
        </p:blipFill>
        <p:spPr>
          <a:xfrm>
            <a:off x="6200619" y="4346062"/>
            <a:ext cx="2560320" cy="1907917"/>
          </a:xfrm>
          <a:prstGeom prst="roundRect">
            <a:avLst>
              <a:gd name="adj" fmla="val 9744"/>
            </a:avLst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86" r="6592"/>
          <a:stretch/>
        </p:blipFill>
        <p:spPr>
          <a:xfrm>
            <a:off x="9185199" y="4346062"/>
            <a:ext cx="2550160" cy="1904762"/>
          </a:xfrm>
          <a:prstGeom prst="roundRect">
            <a:avLst>
              <a:gd name="adj" fmla="val 7066"/>
            </a:avLst>
          </a:prstGeom>
        </p:spPr>
      </p:pic>
      <p:sp>
        <p:nvSpPr>
          <p:cNvPr id="14" name="TextBox 13"/>
          <p:cNvSpPr txBox="1"/>
          <p:nvPr/>
        </p:nvSpPr>
        <p:spPr>
          <a:xfrm>
            <a:off x="312885" y="256258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Белорусский Вояж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23771" y="2564745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Карельская сага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4709" y="256258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На юг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77586" y="2554684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Гастротур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946" y="588149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Санкт-Петербург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7945" y="588149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Сочи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10304" y="588149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Калининград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33303" y="5881492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Москва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29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" y="182879"/>
            <a:ext cx="438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Раннее </a:t>
            </a:r>
            <a:r>
              <a:rPr lang="ru-RU" b="1" dirty="0" smtClean="0"/>
              <a:t>бронирование</a:t>
            </a:r>
          </a:p>
          <a:p>
            <a:r>
              <a:rPr lang="ru-RU" dirty="0" smtClean="0"/>
              <a:t>Если </a:t>
            </a:r>
            <a:r>
              <a:rPr lang="ru-RU" dirty="0"/>
              <a:t>важно сэкономить</a:t>
            </a:r>
            <a:endParaRPr lang="ru-R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45291" y="3347067"/>
            <a:ext cx="4789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Горящие </a:t>
            </a:r>
            <a:r>
              <a:rPr lang="ru-RU" b="1" dirty="0" smtClean="0"/>
              <a:t>туры</a:t>
            </a:r>
          </a:p>
          <a:p>
            <a:r>
              <a:rPr lang="ru-RU" dirty="0" smtClean="0"/>
              <a:t>Когда </a:t>
            </a:r>
            <a:r>
              <a:rPr lang="ru-RU" dirty="0"/>
              <a:t>чемодан уже </a:t>
            </a:r>
            <a:r>
              <a:rPr lang="ru-RU" dirty="0" smtClean="0"/>
              <a:t>собран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000"/>
          <a:stretch/>
        </p:blipFill>
        <p:spPr>
          <a:xfrm>
            <a:off x="243840" y="1072330"/>
            <a:ext cx="2550160" cy="1906905"/>
          </a:xfrm>
          <a:prstGeom prst="roundRect">
            <a:avLst>
              <a:gd name="adj" fmla="val 10273"/>
            </a:avLst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40" y="1072329"/>
            <a:ext cx="2553178" cy="1906905"/>
          </a:xfrm>
          <a:prstGeom prst="roundRect">
            <a:avLst>
              <a:gd name="adj" fmla="val 6544"/>
            </a:avLst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r="5441"/>
          <a:stretch/>
        </p:blipFill>
        <p:spPr>
          <a:xfrm>
            <a:off x="6241258" y="1072328"/>
            <a:ext cx="2550160" cy="1906905"/>
          </a:xfrm>
          <a:prstGeom prst="roundRect">
            <a:avLst>
              <a:gd name="adj" fmla="val 8142"/>
            </a:avLst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" r="5600"/>
          <a:stretch/>
        </p:blipFill>
        <p:spPr>
          <a:xfrm>
            <a:off x="9238458" y="1072328"/>
            <a:ext cx="2550161" cy="1907010"/>
          </a:xfrm>
          <a:prstGeom prst="roundRect">
            <a:avLst>
              <a:gd name="adj" fmla="val 8675"/>
            </a:avLst>
          </a:prstGeom>
        </p:spPr>
      </p:pic>
      <p:sp>
        <p:nvSpPr>
          <p:cNvPr id="16" name="TextBox 15"/>
          <p:cNvSpPr txBox="1"/>
          <p:nvPr/>
        </p:nvSpPr>
        <p:spPr>
          <a:xfrm>
            <a:off x="316411" y="2546797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Турция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23771" y="2564745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Египет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61611" y="2546797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Сочи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61829" y="2546797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Таиланд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7" r="16658"/>
          <a:stretch/>
        </p:blipFill>
        <p:spPr>
          <a:xfrm>
            <a:off x="243840" y="4424336"/>
            <a:ext cx="2560320" cy="1906905"/>
          </a:xfrm>
          <a:prstGeom prst="roundRect">
            <a:avLst>
              <a:gd name="adj" fmla="val 9208"/>
            </a:avLst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r="5627"/>
          <a:stretch/>
        </p:blipFill>
        <p:spPr>
          <a:xfrm>
            <a:off x="3241040" y="4418623"/>
            <a:ext cx="2550161" cy="1912618"/>
          </a:xfrm>
          <a:prstGeom prst="roundRect">
            <a:avLst>
              <a:gd name="adj" fmla="val 8168"/>
            </a:avLst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1" y="4390598"/>
            <a:ext cx="2550160" cy="1912620"/>
          </a:xfrm>
          <a:prstGeom prst="roundRect">
            <a:avLst>
              <a:gd name="adj" fmla="val 8168"/>
            </a:avLst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121" y="4390597"/>
            <a:ext cx="2550161" cy="1912621"/>
          </a:xfrm>
          <a:prstGeom prst="roundRect">
            <a:avLst>
              <a:gd name="adj" fmla="val 9230"/>
            </a:avLst>
          </a:prstGeom>
        </p:spPr>
      </p:pic>
      <p:sp>
        <p:nvSpPr>
          <p:cNvPr id="24" name="TextBox 23"/>
          <p:cNvSpPr txBox="1"/>
          <p:nvPr/>
        </p:nvSpPr>
        <p:spPr>
          <a:xfrm>
            <a:off x="316411" y="5858957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Египет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4251" y="5858957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Таиланд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41292" y="5872747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Турция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52395" y="5858957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ОАЭ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76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" y="182879"/>
            <a:ext cx="438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На курорт всей </a:t>
            </a:r>
            <a:r>
              <a:rPr lang="ru-RU" b="1" dirty="0" smtClean="0"/>
              <a:t>семьей</a:t>
            </a:r>
          </a:p>
          <a:p>
            <a:r>
              <a:rPr lang="ru-RU" dirty="0" smtClean="0"/>
              <a:t>Когда </a:t>
            </a:r>
            <a:r>
              <a:rPr lang="ru-RU" dirty="0"/>
              <a:t>важно быть вместе</a:t>
            </a:r>
            <a:endParaRPr lang="ru-R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43840" y="3347066"/>
            <a:ext cx="4789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Просто хорошо провести </a:t>
            </a:r>
            <a:r>
              <a:rPr lang="ru-RU" b="1" dirty="0" smtClean="0"/>
              <a:t>время</a:t>
            </a:r>
          </a:p>
          <a:p>
            <a:r>
              <a:rPr lang="ru-RU" dirty="0" smtClean="0"/>
              <a:t>Прогулки</a:t>
            </a:r>
            <a:r>
              <a:rPr lang="ru-RU" dirty="0"/>
              <a:t>, развлечения, дегустации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1128018"/>
            <a:ext cx="2560320" cy="1920240"/>
          </a:xfrm>
          <a:prstGeom prst="roundRect">
            <a:avLst>
              <a:gd name="adj" fmla="val 10318"/>
            </a:avLst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91" y="1128018"/>
            <a:ext cx="2560320" cy="1920240"/>
          </a:xfrm>
          <a:prstGeom prst="roundRect">
            <a:avLst>
              <a:gd name="adj" fmla="val 10318"/>
            </a:avLst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62" y="1128018"/>
            <a:ext cx="2560320" cy="1920240"/>
          </a:xfrm>
          <a:prstGeom prst="roundRect">
            <a:avLst>
              <a:gd name="adj" fmla="val 9789"/>
            </a:avLst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93" y="1128018"/>
            <a:ext cx="2560320" cy="1920240"/>
          </a:xfrm>
          <a:prstGeom prst="roundRect">
            <a:avLst>
              <a:gd name="adj" fmla="val 8730"/>
            </a:avLst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r="5621"/>
          <a:stretch/>
        </p:blipFill>
        <p:spPr>
          <a:xfrm>
            <a:off x="365759" y="4393805"/>
            <a:ext cx="2570481" cy="1920240"/>
          </a:xfrm>
          <a:prstGeom prst="roundRect">
            <a:avLst>
              <a:gd name="adj" fmla="val 10847"/>
            </a:avLst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" r="5974"/>
          <a:stretch/>
        </p:blipFill>
        <p:spPr>
          <a:xfrm>
            <a:off x="3344091" y="4393805"/>
            <a:ext cx="2540001" cy="1920240"/>
          </a:xfrm>
          <a:prstGeom prst="roundRect">
            <a:avLst>
              <a:gd name="adj" fmla="val 10318"/>
            </a:avLst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r="5621"/>
          <a:stretch/>
        </p:blipFill>
        <p:spPr>
          <a:xfrm>
            <a:off x="6291943" y="4393805"/>
            <a:ext cx="2570481" cy="1920240"/>
          </a:xfrm>
          <a:prstGeom prst="roundRect">
            <a:avLst>
              <a:gd name="adj" fmla="val 7672"/>
            </a:avLst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75" y="4393805"/>
            <a:ext cx="2560320" cy="1920240"/>
          </a:xfrm>
          <a:prstGeom prst="roundRect">
            <a:avLst>
              <a:gd name="adj" fmla="val 7672"/>
            </a:avLst>
          </a:prstGeom>
        </p:spPr>
      </p:pic>
      <p:sp>
        <p:nvSpPr>
          <p:cNvPr id="29" name="TextBox 28"/>
          <p:cNvSpPr txBox="1"/>
          <p:nvPr/>
        </p:nvSpPr>
        <p:spPr>
          <a:xfrm>
            <a:off x="365759" y="2577326"/>
            <a:ext cx="354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Nai Yang Beach (</a:t>
            </a:r>
            <a:r>
              <a:rPr lang="ru-RU" b="1" dirty="0" smtClean="0">
                <a:solidFill>
                  <a:schemeClr val="bg1"/>
                </a:solidFill>
              </a:rPr>
              <a:t>Таиланд)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44091" y="2577326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Hampton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b="1" dirty="0" smtClean="0">
                <a:solidFill>
                  <a:schemeClr val="bg1"/>
                </a:solidFill>
              </a:rPr>
              <a:t>y Hilton (</a:t>
            </a:r>
            <a:r>
              <a:rPr lang="ru-RU" b="1" dirty="0" smtClean="0">
                <a:solidFill>
                  <a:schemeClr val="bg1"/>
                </a:solidFill>
              </a:rPr>
              <a:t>ОАЭ)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52902" y="2577326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Ali Baba Palace </a:t>
            </a:r>
            <a:r>
              <a:rPr lang="ru-RU" b="1" dirty="0" smtClean="0">
                <a:solidFill>
                  <a:schemeClr val="bg1"/>
                </a:solidFill>
              </a:rPr>
              <a:t>(Египет)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88993" y="2608104"/>
            <a:ext cx="2876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Dobedan Exclusive </a:t>
            </a:r>
            <a:r>
              <a:rPr lang="ru-RU" sz="1600" b="1" dirty="0" smtClean="0">
                <a:solidFill>
                  <a:schemeClr val="bg1"/>
                </a:solidFill>
              </a:rPr>
              <a:t>(Турция)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5920" y="5838637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Армения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76022" y="5835274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Санкт-Петербург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84833" y="5862440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Стамбул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93644" y="5839104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Казань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9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3261360" y="845820"/>
            <a:ext cx="5105400" cy="4861560"/>
          </a:xfrm>
          <a:prstGeom prst="roundRect">
            <a:avLst>
              <a:gd name="adj" fmla="val 42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286375" y="1021080"/>
            <a:ext cx="105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Вход</a:t>
            </a:r>
            <a:endParaRPr lang="ru-RU" sz="2800" b="1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030980" y="3002280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30980" y="3502640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030980" y="4048720"/>
            <a:ext cx="3566160" cy="388620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545329" y="4799051"/>
            <a:ext cx="275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Нет профиля? </a:t>
            </a:r>
            <a:r>
              <a:rPr lang="ru-RU" sz="1400" b="1" u="sng" dirty="0" smtClean="0">
                <a:solidFill>
                  <a:srgbClr val="00B0F0"/>
                </a:solidFill>
              </a:rPr>
              <a:t>Зарегистрируйтесь</a:t>
            </a:r>
            <a:endParaRPr lang="ru-RU" sz="1400" b="1" u="sng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15927" y="4058364"/>
            <a:ext cx="81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Войти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0980" y="3042701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Адрес электронной почты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0980" y="3550681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Пароль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3569657"/>
            <a:ext cx="1272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 smtClean="0">
                <a:solidFill>
                  <a:srgbClr val="00B0F0"/>
                </a:solidFill>
              </a:rPr>
              <a:t>Не помню пароль</a:t>
            </a:r>
            <a:endParaRPr lang="ru-RU" sz="1100" b="1" dirty="0">
              <a:solidFill>
                <a:srgbClr val="00B0F0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732240"/>
            <a:ext cx="986790" cy="986790"/>
          </a:xfrm>
          <a:prstGeom prst="rect">
            <a:avLst/>
          </a:prstGeom>
          <a:noFill/>
        </p:spPr>
      </p:pic>
      <p:sp>
        <p:nvSpPr>
          <p:cNvPr id="15" name="Шеврон 14"/>
          <p:cNvSpPr/>
          <p:nvPr/>
        </p:nvSpPr>
        <p:spPr>
          <a:xfrm flipH="1">
            <a:off x="3444240" y="937260"/>
            <a:ext cx="114300" cy="167640"/>
          </a:xfrm>
          <a:prstGeom prst="chevron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34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3261360" y="289560"/>
            <a:ext cx="5105400" cy="6461760"/>
          </a:xfrm>
          <a:prstGeom prst="roundRect">
            <a:avLst>
              <a:gd name="adj" fmla="val 42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723447" y="264140"/>
            <a:ext cx="218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Регистрация</a:t>
            </a:r>
            <a:endParaRPr lang="ru-RU" sz="2800" b="1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030980" y="822960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30980" y="1277600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030980" y="5854660"/>
            <a:ext cx="3566160" cy="388620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806314" y="6307811"/>
            <a:ext cx="2015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Есть профиль? </a:t>
            </a:r>
            <a:r>
              <a:rPr lang="ru-RU" sz="1400" b="1" u="sng" dirty="0" smtClean="0">
                <a:solidFill>
                  <a:srgbClr val="00B0F0"/>
                </a:solidFill>
              </a:rPr>
              <a:t>Войдите</a:t>
            </a:r>
            <a:endParaRPr lang="ru-RU" sz="1400" b="1" u="sng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9167" y="5854660"/>
            <a:ext cx="220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Зарегистрироваться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0980" y="863381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Имя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0980" y="1318021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Фамилия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38" y="840700"/>
            <a:ext cx="672465" cy="672465"/>
          </a:xfrm>
          <a:prstGeom prst="rect">
            <a:avLst/>
          </a:prstGeom>
          <a:noFill/>
        </p:spPr>
      </p:pic>
      <p:sp>
        <p:nvSpPr>
          <p:cNvPr id="15" name="Шеврон 14"/>
          <p:cNvSpPr/>
          <p:nvPr/>
        </p:nvSpPr>
        <p:spPr>
          <a:xfrm flipH="1">
            <a:off x="3413760" y="441930"/>
            <a:ext cx="114300" cy="167640"/>
          </a:xfrm>
          <a:prstGeom prst="chevron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030980" y="1750040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4030980" y="2240280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030980" y="2728971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030980" y="3214151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030980" y="3733413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030980" y="4252675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030980" y="4771937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4030980" y="5291199"/>
            <a:ext cx="3566160" cy="38862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4030980" y="1790461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Отчество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16692" y="2278171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Дата рождения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30980" y="2765881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Электронная почта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0980" y="3254572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Номер телефона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55745" y="3773834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Серия паспорта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5745" y="4287383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Номер паспорта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55745" y="4821852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Инн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5745" y="5331620"/>
            <a:ext cx="2766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2">
                    <a:lumMod val="75000"/>
                  </a:schemeClr>
                </a:solidFill>
              </a:rPr>
              <a:t>Пароль</a:t>
            </a:r>
            <a:endParaRPr lang="ru-RU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104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30D713-0E51-466C-ABD6-A8824780AC11}"/>
              </a:ext>
            </a:extLst>
          </p:cNvPr>
          <p:cNvSpPr txBox="1"/>
          <p:nvPr/>
        </p:nvSpPr>
        <p:spPr>
          <a:xfrm>
            <a:off x="1220522" y="127127"/>
            <a:ext cx="2399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F9FAFB"/>
                </a:solidFill>
                <a:effectLst/>
                <a:latin typeface="Beyond The Mountains" pitchFamily="50" charset="0"/>
              </a:rPr>
              <a:t>Free</a:t>
            </a:r>
            <a:r>
              <a:rPr lang="en-US" sz="4000" b="1" i="0" dirty="0">
                <a:solidFill>
                  <a:srgbClr val="BD92DE"/>
                </a:solidFill>
                <a:effectLst/>
                <a:latin typeface="Beyond The Mountains" pitchFamily="50" charset="0"/>
              </a:rPr>
              <a:t>Choice</a:t>
            </a:r>
            <a:r>
              <a:rPr lang="en-US" sz="4000" b="0" i="0" dirty="0">
                <a:solidFill>
                  <a:srgbClr val="F9FAFB"/>
                </a:solidFill>
                <a:effectLst/>
                <a:latin typeface="Bahnschrift SemiBold SemiConden" panose="020B0502040204020203" pitchFamily="34" charset="0"/>
              </a:rPr>
              <a:t> </a:t>
            </a:r>
            <a:endParaRPr lang="ru-RU" sz="40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07062" y="944880"/>
            <a:ext cx="11657278" cy="5836920"/>
          </a:xfrm>
          <a:prstGeom prst="roundRect">
            <a:avLst>
              <a:gd name="adj" fmla="val 49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064260"/>
            <a:ext cx="4931967" cy="2406888"/>
          </a:xfrm>
          <a:prstGeom prst="roundRect">
            <a:avLst>
              <a:gd name="adj" fmla="val 4988"/>
            </a:avLst>
          </a:prstGeom>
        </p:spPr>
      </p:pic>
      <p:sp>
        <p:nvSpPr>
          <p:cNvPr id="14" name="TextBox 13"/>
          <p:cNvSpPr txBox="1"/>
          <p:nvPr/>
        </p:nvSpPr>
        <p:spPr>
          <a:xfrm>
            <a:off x="5546038" y="1064260"/>
            <a:ext cx="742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</a:rPr>
              <a:t>Белорусский Вояж с посещением</a:t>
            </a:r>
          </a:p>
          <a:p>
            <a:r>
              <a:rPr lang="ru-RU" sz="3200" dirty="0" smtClean="0">
                <a:solidFill>
                  <a:srgbClr val="002060"/>
                </a:solidFill>
              </a:rPr>
              <a:t>Беловежской пущи в Бресте, замка</a:t>
            </a:r>
          </a:p>
          <a:p>
            <a:r>
              <a:rPr lang="ru-RU" sz="3200" dirty="0" smtClean="0">
                <a:solidFill>
                  <a:srgbClr val="002060"/>
                </a:solidFill>
              </a:rPr>
              <a:t>«Мир» и Минска </a:t>
            </a:r>
            <a:endParaRPr lang="ru-RU" sz="3200" dirty="0">
              <a:solidFill>
                <a:srgbClr val="002060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637478" y="2633920"/>
            <a:ext cx="990600" cy="325511"/>
          </a:xfrm>
          <a:prstGeom prst="roundRect">
            <a:avLst>
              <a:gd name="adj" fmla="val 50000"/>
            </a:avLst>
          </a:prstGeom>
          <a:solidFill>
            <a:srgbClr val="BD92DE"/>
          </a:solidFill>
          <a:ln>
            <a:solidFill>
              <a:srgbClr val="BD9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663487" y="2642787"/>
            <a:ext cx="103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1"/>
                </a:solidFill>
              </a:rPr>
              <a:t>01.11.2025</a:t>
            </a: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9048" y="3586956"/>
            <a:ext cx="185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D92DE"/>
                </a:solidFill>
              </a:rPr>
              <a:t>Программа тура</a:t>
            </a:r>
            <a:endParaRPr lang="ru-RU" b="1" dirty="0">
              <a:solidFill>
                <a:srgbClr val="BD92D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7523" y="3586956"/>
            <a:ext cx="76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BD92DE"/>
                </a:solidFill>
              </a:rPr>
              <a:t>Цены</a:t>
            </a:r>
            <a:endParaRPr lang="ru-RU" b="1" dirty="0">
              <a:solidFill>
                <a:srgbClr val="BD92DE"/>
              </a:solidFill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535953" y="3613388"/>
            <a:ext cx="1676127" cy="313928"/>
          </a:xfrm>
          <a:prstGeom prst="roundRect">
            <a:avLst>
              <a:gd name="adj" fmla="val 50000"/>
            </a:avLst>
          </a:prstGeom>
          <a:solidFill>
            <a:srgbClr val="BD92DE"/>
          </a:solidFill>
          <a:ln>
            <a:solidFill>
              <a:srgbClr val="BD9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3535953" y="3571319"/>
            <a:ext cx="17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Забронировать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19048" y="4266041"/>
            <a:ext cx="4861558" cy="419100"/>
          </a:xfrm>
          <a:prstGeom prst="roundRect">
            <a:avLst>
              <a:gd name="adj" fmla="val 3303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19048" y="4896715"/>
            <a:ext cx="4861558" cy="419100"/>
          </a:xfrm>
          <a:prstGeom prst="roundRect">
            <a:avLst>
              <a:gd name="adj" fmla="val 3303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619048" y="5527389"/>
            <a:ext cx="4861558" cy="419100"/>
          </a:xfrm>
          <a:prstGeom prst="roundRect">
            <a:avLst>
              <a:gd name="adj" fmla="val 3303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716280" y="429501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Имя…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280" y="4924488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Телефон…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6280" y="5547645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Почта…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619048" y="6088713"/>
            <a:ext cx="1333500" cy="431641"/>
          </a:xfrm>
          <a:prstGeom prst="roundRect">
            <a:avLst>
              <a:gd name="adj" fmla="val 34849"/>
            </a:avLst>
          </a:prstGeom>
          <a:solidFill>
            <a:srgbClr val="BD92DE"/>
          </a:solidFill>
          <a:ln>
            <a:solidFill>
              <a:srgbClr val="BD9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660958" y="6110708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Отправить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4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170</Words>
  <Application>Microsoft Office PowerPoint</Application>
  <PresentationFormat>Широкоэкранный</PresentationFormat>
  <Paragraphs>80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Bahnschrift SemiBold SemiConden</vt:lpstr>
      <vt:lpstr>Beyond The Mountains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Игнатьев</dc:creator>
  <cp:lastModifiedBy>UserHome</cp:lastModifiedBy>
  <cp:revision>24</cp:revision>
  <dcterms:created xsi:type="dcterms:W3CDTF">2025-10-08T17:49:23Z</dcterms:created>
  <dcterms:modified xsi:type="dcterms:W3CDTF">2025-10-09T04:47:53Z</dcterms:modified>
</cp:coreProperties>
</file>